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7"/>
  </p:notesMasterIdLst>
  <p:sldIdLst>
    <p:sldId id="257" r:id="rId3"/>
    <p:sldId id="346" r:id="rId4"/>
    <p:sldId id="379" r:id="rId5"/>
    <p:sldId id="370" r:id="rId6"/>
    <p:sldId id="373" r:id="rId7"/>
    <p:sldId id="381" r:id="rId8"/>
    <p:sldId id="384" r:id="rId9"/>
    <p:sldId id="382" r:id="rId10"/>
    <p:sldId id="363" r:id="rId11"/>
    <p:sldId id="380" r:id="rId12"/>
    <p:sldId id="371" r:id="rId13"/>
    <p:sldId id="383" r:id="rId14"/>
    <p:sldId id="385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9BBB59"/>
    <a:srgbClr val="031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CE8C5C-5464-4D1B-84FA-5987E2808A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CE8C5C-5464-4D1B-84FA-5987E2808A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9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forkids.co.uk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S3: </a:t>
            </a:r>
            <a:r>
              <a:rPr lang="en-US" altLang="zh-CN" sz="2400" dirty="0"/>
              <a:t>Object Recognition:</a:t>
            </a:r>
            <a:br>
              <a:rPr lang="en-US" altLang="zh-CN" sz="2400" dirty="0"/>
            </a:br>
            <a:r>
              <a:rPr lang="en-US" sz="2400" dirty="0"/>
              <a:t>Building our </a:t>
            </a:r>
            <a:r>
              <a:rPr lang="en-US" altLang="zh-CN" sz="2400" dirty="0"/>
              <a:t>Real-life </a:t>
            </a:r>
            <a:r>
              <a:rPr lang="zh-CN" altLang="en-US" sz="2400" dirty="0"/>
              <a:t>“</a:t>
            </a:r>
            <a:r>
              <a:rPr lang="en-US" sz="2400" dirty="0"/>
              <a:t>Textbooks</a:t>
            </a:r>
            <a:r>
              <a:rPr lang="zh-CN" altLang="en-US" sz="2400" dirty="0"/>
              <a:t>”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SVS/DMD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11 July </a:t>
            </a:r>
            <a:r>
              <a:rPr lang="en-US" altLang="zh-CN" dirty="0"/>
              <a:t>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Detection: Teach AI in More Real-life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038F1-F232-3ADB-98F2-B98A8BBC9F58}"/>
              </a:ext>
            </a:extLst>
          </p:cNvPr>
          <p:cNvSpPr txBox="1"/>
          <p:nvPr/>
        </p:nvSpPr>
        <p:spPr>
          <a:xfrm>
            <a:off x="880532" y="1144694"/>
            <a:ext cx="1106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helps AI learn in a controlled environment, while Object Detection will be more practical learning.</a:t>
            </a:r>
          </a:p>
        </p:txBody>
      </p:sp>
      <p:pic>
        <p:nvPicPr>
          <p:cNvPr id="8" name="Picture 7" descr="A child holding a coin&#10;&#10;Description automatically generated with low confidence">
            <a:extLst>
              <a:ext uri="{FF2B5EF4-FFF2-40B4-BE49-F238E27FC236}">
                <a16:creationId xmlns:a16="http://schemas.microsoft.com/office/drawing/2014/main" id="{08BE339F-83BD-7B03-C78C-97514F05F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67" y="2230444"/>
            <a:ext cx="3050506" cy="2075710"/>
          </a:xfrm>
          <a:prstGeom prst="rect">
            <a:avLst/>
          </a:prstGeom>
        </p:spPr>
      </p:pic>
      <p:pic>
        <p:nvPicPr>
          <p:cNvPr id="10" name="Picture 9" descr="A close-up of a coin&#10;&#10;Description automatically generated">
            <a:extLst>
              <a:ext uri="{FF2B5EF4-FFF2-40B4-BE49-F238E27FC236}">
                <a16:creationId xmlns:a16="http://schemas.microsoft.com/office/drawing/2014/main" id="{DB05B787-0912-0F87-959A-D9A22D0B7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63" y="2196737"/>
            <a:ext cx="2143125" cy="2143125"/>
          </a:xfrm>
          <a:prstGeom prst="rect">
            <a:avLst/>
          </a:prstGeom>
        </p:spPr>
      </p:pic>
      <p:pic>
        <p:nvPicPr>
          <p:cNvPr id="12" name="Picture 11" descr="A picture containing items, cluttered, several&#10;&#10;Description automatically generated">
            <a:extLst>
              <a:ext uri="{FF2B5EF4-FFF2-40B4-BE49-F238E27FC236}">
                <a16:creationId xmlns:a16="http://schemas.microsoft.com/office/drawing/2014/main" id="{AD1F7F2F-4435-C4ED-211C-94DAD7848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68" y="4617043"/>
            <a:ext cx="3050506" cy="2109417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887E0656-A2D4-4598-63B5-823E754A3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" y="4600188"/>
            <a:ext cx="2143125" cy="2143125"/>
          </a:xfrm>
          <a:prstGeom prst="rect">
            <a:avLst/>
          </a:prstGeom>
        </p:spPr>
      </p:pic>
      <p:pic>
        <p:nvPicPr>
          <p:cNvPr id="16" name="Picture 15" descr="A yellow sports car&#10;&#10;Description automatically generated with medium confidence">
            <a:extLst>
              <a:ext uri="{FF2B5EF4-FFF2-40B4-BE49-F238E27FC236}">
                <a16:creationId xmlns:a16="http://schemas.microsoft.com/office/drawing/2014/main" id="{1C5F668F-5542-72CC-066F-3B694DA34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46348"/>
            <a:ext cx="2877554" cy="1915372"/>
          </a:xfrm>
          <a:prstGeom prst="rect">
            <a:avLst/>
          </a:prstGeom>
        </p:spPr>
      </p:pic>
      <p:pic>
        <p:nvPicPr>
          <p:cNvPr id="18" name="Picture 17" descr="A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D87153D7-A499-4E48-AB7C-0E1E9F21A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146" y="4712886"/>
            <a:ext cx="2864007" cy="17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Detection: Teach AI in a Closer-to-Real-life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038F1-F232-3ADB-98F2-B98A8BBC9F58}"/>
              </a:ext>
            </a:extLst>
          </p:cNvPr>
          <p:cNvSpPr txBox="1"/>
          <p:nvPr/>
        </p:nvSpPr>
        <p:spPr>
          <a:xfrm>
            <a:off x="982134" y="1700108"/>
            <a:ext cx="482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helps AI learn in a controlled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C34A6-1014-985E-F77F-5B2FE7435513}"/>
              </a:ext>
            </a:extLst>
          </p:cNvPr>
          <p:cNvSpPr txBox="1"/>
          <p:nvPr/>
        </p:nvSpPr>
        <p:spPr>
          <a:xfrm>
            <a:off x="982134" y="2342057"/>
            <a:ext cx="5113866" cy="2783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blurry images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Assure one single object per image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 Object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Relatively 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98E3E-8BB6-6F34-09A5-12201B3923F6}"/>
              </a:ext>
            </a:extLst>
          </p:cNvPr>
          <p:cNvSpPr txBox="1"/>
          <p:nvPr/>
        </p:nvSpPr>
        <p:spPr>
          <a:xfrm>
            <a:off x="6184052" y="1695726"/>
            <a:ext cx="589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Detection helps AI learn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less-controlled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5A838-ABF5-82EC-32A9-EE69EF75EE70}"/>
              </a:ext>
            </a:extLst>
          </p:cNvPr>
          <p:cNvSpPr txBox="1"/>
          <p:nvPr/>
        </p:nvSpPr>
        <p:spPr>
          <a:xfrm>
            <a:off x="6184052" y="2342057"/>
            <a:ext cx="5892801" cy="2783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blurry images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OK to have Multiple objects 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Ok to have partial Object only if Major features exists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Relatively 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background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79182EE-E934-EF8C-A026-72A2129FC7AC}"/>
              </a:ext>
            </a:extLst>
          </p:cNvPr>
          <p:cNvSpPr/>
          <p:nvPr/>
        </p:nvSpPr>
        <p:spPr>
          <a:xfrm>
            <a:off x="9963576" y="4788747"/>
            <a:ext cx="270932" cy="290616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509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Detection: Project CAPTCHA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A896F-4EF8-DAB4-9A28-4093649ED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95812"/>
            <a:ext cx="4865016" cy="4458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A819B0-2C40-8BC8-BD02-5536AA1B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65" y="1016019"/>
            <a:ext cx="5045620" cy="40180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1254B9-A01B-0A45-E1E2-1A43DB4BF553}"/>
              </a:ext>
            </a:extLst>
          </p:cNvPr>
          <p:cNvSpPr txBox="1"/>
          <p:nvPr/>
        </p:nvSpPr>
        <p:spPr>
          <a:xfrm>
            <a:off x="838200" y="5513046"/>
            <a:ext cx="1106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Similar AI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 with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breaking one image to pieces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during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both training and being used.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31E470-70C1-BB8B-1766-62112D7F93F3}"/>
              </a:ext>
            </a:extLst>
          </p:cNvPr>
          <p:cNvCxnSpPr/>
          <p:nvPr/>
        </p:nvCxnSpPr>
        <p:spPr>
          <a:xfrm>
            <a:off x="3016577" y="1715678"/>
            <a:ext cx="69758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219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D08A-0587-E89C-348A-B63324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214" y="2743200"/>
            <a:ext cx="6631101" cy="685800"/>
          </a:xfrm>
        </p:spPr>
        <p:txBody>
          <a:bodyPr/>
          <a:lstStyle/>
          <a:p>
            <a:r>
              <a:rPr lang="en-US" dirty="0"/>
              <a:t>Let’s Start with Project CAPTHA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12409-EB26-5083-FEC5-63A02367E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84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Recap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850950"/>
            <a:ext cx="10821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preparation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towards Perfect Textbook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Hands-On Project</a:t>
            </a:r>
          </a:p>
        </p:txBody>
      </p:sp>
      <p:pic>
        <p:nvPicPr>
          <p:cNvPr id="1026" name="Picture 2" descr="How to Do a Reverse Image Search in Google | HP® Tech Takes">
            <a:extLst>
              <a:ext uri="{FF2B5EF4-FFF2-40B4-BE49-F238E27FC236}">
                <a16:creationId xmlns:a16="http://schemas.microsoft.com/office/drawing/2014/main" id="{95098894-4F18-DF9E-6D39-F81EFFFB9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943" y="1475403"/>
            <a:ext cx="2757971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8 Tips for Taking the Best Photos With Your iPhone | PCMag">
            <a:extLst>
              <a:ext uri="{FF2B5EF4-FFF2-40B4-BE49-F238E27FC236}">
                <a16:creationId xmlns:a16="http://schemas.microsoft.com/office/drawing/2014/main" id="{39C42D66-4C6E-9BA0-9BC1-11927D4A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951" y="1462654"/>
            <a:ext cx="2574106" cy="1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5CDFF7-D6C7-45A6-4CB7-0CE42BD86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849706"/>
              </p:ext>
            </p:extLst>
          </p:nvPr>
        </p:nvGraphicFramePr>
        <p:xfrm>
          <a:off x="1037856" y="4806855"/>
          <a:ext cx="1094178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071">
                  <a:extLst>
                    <a:ext uri="{9D8B030D-6E8A-4147-A177-3AD203B41FA5}">
                      <a16:colId xmlns:a16="http://schemas.microsoft.com/office/drawing/2014/main" val="3031868047"/>
                    </a:ext>
                  </a:extLst>
                </a:gridCol>
                <a:gridCol w="4428747">
                  <a:extLst>
                    <a:ext uri="{9D8B030D-6E8A-4147-A177-3AD203B41FA5}">
                      <a16:colId xmlns:a16="http://schemas.microsoft.com/office/drawing/2014/main" val="3912684492"/>
                    </a:ext>
                  </a:extLst>
                </a:gridCol>
                <a:gridCol w="3990971">
                  <a:extLst>
                    <a:ext uri="{9D8B030D-6E8A-4147-A177-3AD203B41FA5}">
                      <a16:colId xmlns:a16="http://schemas.microsoft.com/office/drawing/2014/main" val="2979263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Car Or Cup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Fruit Fooled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Rock Paper Scissors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39185"/>
                  </a:ext>
                </a:extLst>
              </a:tr>
              <a:tr h="844089">
                <a:tc>
                  <a:txBody>
                    <a:bodyPr/>
                    <a:lstStyle/>
                    <a:p>
                      <a:r>
                        <a:rPr lang="en-US" sz="1800" dirty="0"/>
                        <a:t>2 labels</a:t>
                      </a:r>
                    </a:p>
                    <a:p>
                      <a:r>
                        <a:rPr lang="en-US" sz="1800" dirty="0"/>
                        <a:t>Image Classification</a:t>
                      </a:r>
                    </a:p>
                    <a:p>
                      <a:r>
                        <a:rPr lang="en-US" sz="1800" dirty="0"/>
                        <a:t>Online images ONLY</a:t>
                      </a:r>
                    </a:p>
                    <a:p>
                      <a:r>
                        <a:rPr lang="en-US" sz="1800" dirty="0"/>
                        <a:t>Easy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&gt; 2 labels</a:t>
                      </a:r>
                    </a:p>
                    <a:p>
                      <a:r>
                        <a:rPr lang="en-US" sz="1800" dirty="0"/>
                        <a:t>Image Classification [Fruit Classification]</a:t>
                      </a:r>
                    </a:p>
                    <a:p>
                      <a:r>
                        <a:rPr lang="en-US" sz="1800" dirty="0"/>
                        <a:t>Online images ONLY</a:t>
                      </a:r>
                    </a:p>
                    <a:p>
                      <a:r>
                        <a:rPr lang="en-US" sz="1800" dirty="0"/>
                        <a:t>Intermediate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&gt; 2 labels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Image Classification of Hand-gesture</a:t>
                      </a:r>
                    </a:p>
                    <a:p>
                      <a:r>
                        <a:rPr lang="en-US" sz="1800" dirty="0"/>
                        <a:t>Local representation + Online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Advanced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22094"/>
                  </a:ext>
                </a:extLst>
              </a:tr>
            </a:tbl>
          </a:graphicData>
        </a:graphic>
      </p:graphicFrame>
      <p:sp>
        <p:nvSpPr>
          <p:cNvPr id="5" name="Cross 4">
            <a:extLst>
              <a:ext uri="{FF2B5EF4-FFF2-40B4-BE49-F238E27FC236}">
                <a16:creationId xmlns:a16="http://schemas.microsoft.com/office/drawing/2014/main" id="{3558D592-78C7-1F1B-AF89-7DBBAD717FFF}"/>
              </a:ext>
            </a:extLst>
          </p:cNvPr>
          <p:cNvSpPr/>
          <p:nvPr/>
        </p:nvSpPr>
        <p:spPr>
          <a:xfrm>
            <a:off x="5913337" y="1895885"/>
            <a:ext cx="510010" cy="575035"/>
          </a:xfrm>
          <a:prstGeom prst="plus">
            <a:avLst>
              <a:gd name="adj" fmla="val 3978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E3C57-E588-A2F5-468E-A4BC216F8B30}"/>
              </a:ext>
            </a:extLst>
          </p:cNvPr>
          <p:cNvSpPr txBox="1"/>
          <p:nvPr/>
        </p:nvSpPr>
        <p:spPr>
          <a:xfrm>
            <a:off x="1274576" y="3036584"/>
            <a:ext cx="10278836" cy="114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Bear in Mind while conducting your AI Project: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Data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sufficient for training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Data of high quality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including all scenarios without bias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18156-33C5-4EE2-BFCC-50E9C725F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8702" y="1107622"/>
            <a:ext cx="108218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Hands-on Project: Meet out Student -- Pre-trained Model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Hands-on Project: Image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5A970-C836-E989-762E-F256D36506DD}"/>
              </a:ext>
            </a:extLst>
          </p:cNvPr>
          <p:cNvSpPr txBox="1"/>
          <p:nvPr/>
        </p:nvSpPr>
        <p:spPr>
          <a:xfrm>
            <a:off x="1419169" y="779656"/>
            <a:ext cx="9353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Aim: towards Building our close-to-real-life</a:t>
            </a:r>
            <a:r>
              <a:rPr lang="zh-CN" altLang="en-US" sz="2000" b="1" dirty="0">
                <a:latin typeface="+mj-lt"/>
              </a:rPr>
              <a:t>“</a:t>
            </a:r>
            <a:r>
              <a:rPr lang="en-US" sz="2000" b="1" dirty="0">
                <a:latin typeface="+mj-lt"/>
              </a:rPr>
              <a:t>Textbooks</a:t>
            </a:r>
            <a:r>
              <a:rPr lang="zh-CN" altLang="en-US" sz="2000" b="1" dirty="0">
                <a:latin typeface="+mj-lt"/>
              </a:rPr>
              <a:t>” </a:t>
            </a:r>
            <a:r>
              <a:rPr lang="en-US" altLang="zh-CN" sz="2000" b="1" dirty="0">
                <a:latin typeface="+mj-lt"/>
              </a:rPr>
              <a:t>for AI ! </a:t>
            </a:r>
            <a:endParaRPr lang="en-US" sz="2000" b="1" dirty="0">
              <a:latin typeface="+mj-lt"/>
            </a:endParaRPr>
          </a:p>
        </p:txBody>
      </p:sp>
      <p:pic>
        <p:nvPicPr>
          <p:cNvPr id="5" name="Picture 2" descr="Object Recognition vs Object Detection vs Image Segmentation ...">
            <a:extLst>
              <a:ext uri="{FF2B5EF4-FFF2-40B4-BE49-F238E27FC236}">
                <a16:creationId xmlns:a16="http://schemas.microsoft.com/office/drawing/2014/main" id="{F6899F01-F835-F385-BD3F-4AFB7D40A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169" y="4144109"/>
            <a:ext cx="5192983" cy="239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11B10-3EB2-EA47-9EED-9CD18B3D9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5954" y="3995725"/>
            <a:ext cx="3870209" cy="2451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8E5DC5-BE1A-2737-707D-24B4011DA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0060" y="1465456"/>
            <a:ext cx="3689905" cy="2573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B351C4-A8BF-8353-6CBE-D14AD29F20F7}"/>
              </a:ext>
            </a:extLst>
          </p:cNvPr>
          <p:cNvSpPr txBox="1">
            <a:spLocks/>
          </p:cNvSpPr>
          <p:nvPr/>
        </p:nvSpPr>
        <p:spPr>
          <a:xfrm>
            <a:off x="1628695" y="1902550"/>
            <a:ext cx="5941373" cy="94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algn="l"/>
            <a:r>
              <a:rPr lang="en-US" kern="0"/>
              <a:t>Transfer Learning: Connect knowledge in the Brain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5189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Transfer Learning: Connect knowledge in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C3F9F-B6FD-095C-D55F-7A3292C404B3}"/>
              </a:ext>
            </a:extLst>
          </p:cNvPr>
          <p:cNvSpPr txBox="1"/>
          <p:nvPr/>
        </p:nvSpPr>
        <p:spPr>
          <a:xfrm>
            <a:off x="914400" y="934720"/>
            <a:ext cx="1043940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learning (TL) is </a:t>
            </a:r>
            <a:r>
              <a:rPr lang="en-US" b="0" i="0" dirty="0">
                <a:solidFill>
                  <a:srgbClr val="040C28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research problem in machine learning (ML) that focuses on applying knowledge gained while solving one task to a related task</a:t>
            </a: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Biking to Lose Weight: Cycling Tips for Weight Loss">
            <a:extLst>
              <a:ext uri="{FF2B5EF4-FFF2-40B4-BE49-F238E27FC236}">
                <a16:creationId xmlns:a16="http://schemas.microsoft.com/office/drawing/2014/main" id="{9A781943-DAB1-A0D0-3F6E-E4E13EFD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84" y="2571614"/>
            <a:ext cx="3299902" cy="185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74244-7828-0BE7-565A-3DB434AB07D0}"/>
              </a:ext>
            </a:extLst>
          </p:cNvPr>
          <p:cNvSpPr txBox="1"/>
          <p:nvPr/>
        </p:nvSpPr>
        <p:spPr>
          <a:xfrm>
            <a:off x="1747520" y="2174240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D58E1-8529-F424-FF84-8939AA1BF788}"/>
              </a:ext>
            </a:extLst>
          </p:cNvPr>
          <p:cNvSpPr txBox="1"/>
          <p:nvPr/>
        </p:nvSpPr>
        <p:spPr>
          <a:xfrm>
            <a:off x="7672493" y="2202282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B</a:t>
            </a:r>
          </a:p>
        </p:txBody>
      </p:sp>
      <p:pic>
        <p:nvPicPr>
          <p:cNvPr id="1028" name="Picture 4" descr="Media post: Is Riding a Motorcycle Safe in Singapore? – Best Selling Cars  Blog">
            <a:extLst>
              <a:ext uri="{FF2B5EF4-FFF2-40B4-BE49-F238E27FC236}">
                <a16:creationId xmlns:a16="http://schemas.microsoft.com/office/drawing/2014/main" id="{D03FE6E3-5752-D282-8B83-803ECDBCE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05" y="4701868"/>
            <a:ext cx="2219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065B722-79D4-ADAB-8B3D-F18568ABF49F}"/>
              </a:ext>
            </a:extLst>
          </p:cNvPr>
          <p:cNvSpPr/>
          <p:nvPr/>
        </p:nvSpPr>
        <p:spPr>
          <a:xfrm rot="18416826">
            <a:off x="3576319" y="44763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FF432BE-2A63-F37C-2B39-A4939BF2D14A}"/>
              </a:ext>
            </a:extLst>
          </p:cNvPr>
          <p:cNvSpPr/>
          <p:nvPr/>
        </p:nvSpPr>
        <p:spPr>
          <a:xfrm rot="2983640">
            <a:off x="7498108" y="43397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ow Much Walking Is Too Much?">
            <a:extLst>
              <a:ext uri="{FF2B5EF4-FFF2-40B4-BE49-F238E27FC236}">
                <a16:creationId xmlns:a16="http://schemas.microsoft.com/office/drawing/2014/main" id="{1053983B-C40A-3366-2495-503F8BCB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73" y="259256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4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Transfer Learning: Connect knowledge in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C3F9F-B6FD-095C-D55F-7A3292C404B3}"/>
              </a:ext>
            </a:extLst>
          </p:cNvPr>
          <p:cNvSpPr txBox="1"/>
          <p:nvPr/>
        </p:nvSpPr>
        <p:spPr>
          <a:xfrm>
            <a:off x="914400" y="934720"/>
            <a:ext cx="1043940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learning (TL) is </a:t>
            </a:r>
            <a:r>
              <a:rPr lang="en-US" b="0" i="0" dirty="0">
                <a:solidFill>
                  <a:srgbClr val="040C28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research problem in machine learning (ML) that focuses on applying knowledge gained while solving one task to a related task</a:t>
            </a: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Biking to Lose Weight: Cycling Tips for Weight Loss">
            <a:extLst>
              <a:ext uri="{FF2B5EF4-FFF2-40B4-BE49-F238E27FC236}">
                <a16:creationId xmlns:a16="http://schemas.microsoft.com/office/drawing/2014/main" id="{9A781943-DAB1-A0D0-3F6E-E4E13EFD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84" y="2571614"/>
            <a:ext cx="3299902" cy="185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74244-7828-0BE7-565A-3DB434AB07D0}"/>
              </a:ext>
            </a:extLst>
          </p:cNvPr>
          <p:cNvSpPr txBox="1"/>
          <p:nvPr/>
        </p:nvSpPr>
        <p:spPr>
          <a:xfrm>
            <a:off x="1747520" y="2174240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Pre-trained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D58E1-8529-F424-FF84-8939AA1BF788}"/>
              </a:ext>
            </a:extLst>
          </p:cNvPr>
          <p:cNvSpPr txBox="1"/>
          <p:nvPr/>
        </p:nvSpPr>
        <p:spPr>
          <a:xfrm>
            <a:off x="7672493" y="2202282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Scratch</a:t>
            </a:r>
          </a:p>
        </p:txBody>
      </p:sp>
      <p:pic>
        <p:nvPicPr>
          <p:cNvPr id="1028" name="Picture 4" descr="Media post: Is Riding a Motorcycle Safe in Singapore? – Best Selling Cars  Blog">
            <a:extLst>
              <a:ext uri="{FF2B5EF4-FFF2-40B4-BE49-F238E27FC236}">
                <a16:creationId xmlns:a16="http://schemas.microsoft.com/office/drawing/2014/main" id="{D03FE6E3-5752-D282-8B83-803ECDBCE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05" y="4701868"/>
            <a:ext cx="2219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065B722-79D4-ADAB-8B3D-F18568ABF49F}"/>
              </a:ext>
            </a:extLst>
          </p:cNvPr>
          <p:cNvSpPr/>
          <p:nvPr/>
        </p:nvSpPr>
        <p:spPr>
          <a:xfrm rot="18416826">
            <a:off x="3576319" y="44763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FF432BE-2A63-F37C-2B39-A4939BF2D14A}"/>
              </a:ext>
            </a:extLst>
          </p:cNvPr>
          <p:cNvSpPr/>
          <p:nvPr/>
        </p:nvSpPr>
        <p:spPr>
          <a:xfrm rot="2983640">
            <a:off x="7498108" y="4339768"/>
            <a:ext cx="961814" cy="140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ow Much Walking Is Too Much?">
            <a:extLst>
              <a:ext uri="{FF2B5EF4-FFF2-40B4-BE49-F238E27FC236}">
                <a16:creationId xmlns:a16="http://schemas.microsoft.com/office/drawing/2014/main" id="{1053983B-C40A-3366-2495-503F8BCB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73" y="259256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7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Meet out Student -- Pre-trained Model: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F5A0AA-5F5A-90F7-064D-EFF82310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47" y="746094"/>
            <a:ext cx="5656083" cy="5763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41551E-67D2-187D-8B77-10FE37B28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26"/>
          <a:stretch/>
        </p:blipFill>
        <p:spPr>
          <a:xfrm>
            <a:off x="7373332" y="874440"/>
            <a:ext cx="4138366" cy="540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9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D08A-0587-E89C-348A-B63324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214" y="2743200"/>
            <a:ext cx="6631101" cy="685800"/>
          </a:xfrm>
        </p:spPr>
        <p:txBody>
          <a:bodyPr/>
          <a:lstStyle/>
          <a:p>
            <a:r>
              <a:rPr lang="en-US" dirty="0"/>
              <a:t>Let’s Start with Project I-Spy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https://machinelearningforkids.co.uk/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12409-EB26-5083-FEC5-63A02367E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Meet out Student -- Pre-trained Model: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201BAF-C8DA-4F8F-C70F-5B577C126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67"/>
          <a:stretch/>
        </p:blipFill>
        <p:spPr>
          <a:xfrm>
            <a:off x="815650" y="736149"/>
            <a:ext cx="2662054" cy="6121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13993-7275-9B99-BFFF-591F625FE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445" y="736149"/>
            <a:ext cx="2830605" cy="6121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E829F-6BC0-D399-5555-1FCFCAF1B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15" y="736149"/>
            <a:ext cx="2347509" cy="6121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62F87-4F3C-90FC-7A4C-38C6BB8E6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453" y="736149"/>
            <a:ext cx="2357148" cy="6121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CD9E6D-FCE0-2A50-0E74-689DD78DC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602" y="736149"/>
            <a:ext cx="1859972" cy="61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2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 VS Detection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9</a:t>
            </a:fld>
            <a:endParaRPr lang="en-US" dirty="0"/>
          </a:p>
        </p:txBody>
      </p:sp>
      <p:pic>
        <p:nvPicPr>
          <p:cNvPr id="2050" name="Picture 2" descr="Object Recognition vs Object Detection vs Image Segmentation ...">
            <a:extLst>
              <a:ext uri="{FF2B5EF4-FFF2-40B4-BE49-F238E27FC236}">
                <a16:creationId xmlns:a16="http://schemas.microsoft.com/office/drawing/2014/main" id="{C3B6C88D-A177-D560-3E97-58EF1271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15" y="1368214"/>
            <a:ext cx="9584379" cy="442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90283E-9A4D-3AD6-EE68-EF2938D03118}"/>
              </a:ext>
            </a:extLst>
          </p:cNvPr>
          <p:cNvSpPr txBox="1"/>
          <p:nvPr/>
        </p:nvSpPr>
        <p:spPr>
          <a:xfrm>
            <a:off x="1828801" y="5710015"/>
            <a:ext cx="20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Text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12F97-7F96-96E8-AA4D-0BBA5E50FED8}"/>
              </a:ext>
            </a:extLst>
          </p:cNvPr>
          <p:cNvSpPr txBox="1"/>
          <p:nvPr/>
        </p:nvSpPr>
        <p:spPr>
          <a:xfrm>
            <a:off x="6169560" y="5710015"/>
            <a:ext cx="303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Text + </a:t>
            </a:r>
            <a:r>
              <a:rPr lang="en-US" dirty="0" err="1"/>
              <a:t>Boundingbox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2584"/>
      </p:ext>
    </p:extLst>
  </p:cSld>
  <p:clrMapOvr>
    <a:masterClrMapping/>
  </p:clrMapOvr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422</Words>
  <Application>Microsoft Office PowerPoint</Application>
  <PresentationFormat>Widescreen</PresentationFormat>
  <Paragraphs>93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Open Sans</vt:lpstr>
      <vt:lpstr>Rockwell</vt:lpstr>
      <vt:lpstr>Times</vt:lpstr>
      <vt:lpstr>Verdana</vt:lpstr>
      <vt:lpstr>Wingdings</vt:lpstr>
      <vt:lpstr>ASTAR2020</vt:lpstr>
      <vt:lpstr>Office Theme</vt:lpstr>
      <vt:lpstr>How to Teach Computers to Recognize Things  S3: Object Recognition: Building our Real-life “Textbooks”</vt:lpstr>
      <vt:lpstr>Recap</vt:lpstr>
      <vt:lpstr>Agenda</vt:lpstr>
      <vt:lpstr>Transfer Learning: Connect knowledge in the Brain</vt:lpstr>
      <vt:lpstr>Transfer Learning: Connect knowledge in the Brain</vt:lpstr>
      <vt:lpstr>Meet out Student -- Pre-trained Model: ImageNet</vt:lpstr>
      <vt:lpstr>Let’s Start with Project I-Spy   https://machinelearningforkids.co.uk/ </vt:lpstr>
      <vt:lpstr>Meet out Student -- Pre-trained Model: ImageNet</vt:lpstr>
      <vt:lpstr>Classification VS Detection</vt:lpstr>
      <vt:lpstr>Object Detection: Teach AI in More Real-life Environment</vt:lpstr>
      <vt:lpstr>Object Detection: Teach AI in a Closer-to-Real-life Environment</vt:lpstr>
      <vt:lpstr>Object Detection: Project CAPTCHA</vt:lpstr>
      <vt:lpstr>Let’s Start with Project CAPTHA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118</cp:revision>
  <dcterms:created xsi:type="dcterms:W3CDTF">2023-03-22T06:33:31Z</dcterms:created>
  <dcterms:modified xsi:type="dcterms:W3CDTF">2024-07-11T07:31:35Z</dcterms:modified>
</cp:coreProperties>
</file>